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69" r:id="rId4"/>
    <p:sldId id="258" r:id="rId5"/>
    <p:sldId id="270" r:id="rId6"/>
    <p:sldId id="260" r:id="rId7"/>
    <p:sldId id="274" r:id="rId8"/>
    <p:sldId id="266" r:id="rId9"/>
    <p:sldId id="275" r:id="rId10"/>
    <p:sldId id="259" r:id="rId11"/>
    <p:sldId id="271" r:id="rId12"/>
    <p:sldId id="261" r:id="rId13"/>
    <p:sldId id="272" r:id="rId14"/>
    <p:sldId id="262" r:id="rId15"/>
    <p:sldId id="277" r:id="rId16"/>
    <p:sldId id="263" r:id="rId17"/>
    <p:sldId id="273" r:id="rId18"/>
    <p:sldId id="264" r:id="rId19"/>
    <p:sldId id="278" r:id="rId20"/>
    <p:sldId id="265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8A5D"/>
    <a:srgbClr val="FF9900"/>
    <a:srgbClr val="FF0000"/>
    <a:srgbClr val="F83838"/>
    <a:srgbClr val="FF6600"/>
    <a:srgbClr val="E6EA46"/>
    <a:srgbClr val="65F568"/>
    <a:srgbClr val="EC5C44"/>
    <a:srgbClr val="0071BA"/>
    <a:srgbClr val="374E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963" y="2729346"/>
            <a:ext cx="7370617" cy="1524002"/>
          </a:xfrm>
        </p:spPr>
        <p:txBody>
          <a:bodyPr>
            <a:noAutofit/>
          </a:bodyPr>
          <a:lstStyle/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STEM</a:t>
            </a:r>
            <a:r>
              <a:rPr lang="uk-UA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-проект</a:t>
            </a:r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uk-UA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“Хімічний</a:t>
            </a:r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годинник”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5490" y="4558145"/>
            <a:ext cx="3519055" cy="1413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>
                <a:solidFill>
                  <a:srgbClr val="FF0000"/>
                </a:solidFill>
                <a:latin typeface="Comic Sans MS" pitchFamily="66" charset="0"/>
              </a:rPr>
              <a:t>Автор проекту: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Comic Sans MS" pitchFamily="66" charset="0"/>
              </a:rPr>
              <a:t>Лис Діана Андріївна</a:t>
            </a:r>
            <a:endParaRPr lang="uk-UA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Діана\Desktop\20191210_085630.jpg"/>
          <p:cNvPicPr>
            <a:picLocks noChangeAspect="1" noChangeArrowheads="1"/>
          </p:cNvPicPr>
          <p:nvPr/>
        </p:nvPicPr>
        <p:blipFill>
          <a:blip r:embed="rId2" cstate="print"/>
          <a:srcRect t="29538"/>
          <a:stretch>
            <a:fillRect/>
          </a:stretch>
        </p:blipFill>
        <p:spPr bwMode="auto">
          <a:xfrm>
            <a:off x="1321378" y="2258290"/>
            <a:ext cx="4554690" cy="4279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5001491" y="457200"/>
            <a:ext cx="3810000" cy="367145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Інформатика,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клас: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вчаться створювати моделі за допомогою Microsoft 3D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Builder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302327" y="332509"/>
            <a:ext cx="3962401" cy="77585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 (технології)</a:t>
            </a:r>
            <a:endParaRPr lang="uk-UA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іана\Desktop\20191210_085706.jpg"/>
          <p:cNvPicPr>
            <a:picLocks noChangeAspect="1" noChangeArrowheads="1"/>
          </p:cNvPicPr>
          <p:nvPr/>
        </p:nvPicPr>
        <p:blipFill>
          <a:blip r:embed="rId2" cstate="print"/>
          <a:srcRect l="15000" t="13750"/>
          <a:stretch>
            <a:fillRect/>
          </a:stretch>
        </p:blipFill>
        <p:spPr bwMode="auto">
          <a:xfrm>
            <a:off x="1149927" y="3671455"/>
            <a:ext cx="4170218" cy="318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Блок-схема: ручной ввод 3"/>
          <p:cNvSpPr/>
          <p:nvPr/>
        </p:nvSpPr>
        <p:spPr>
          <a:xfrm rot="355974">
            <a:off x="5606516" y="3916401"/>
            <a:ext cx="3158836" cy="2396837"/>
          </a:xfrm>
          <a:prstGeom prst="flowChartManualInput">
            <a:avLst/>
          </a:prstGeom>
          <a:solidFill>
            <a:srgbClr val="E6EA4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Завдання: 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Розробити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3D модель годинника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136074" y="235527"/>
            <a:ext cx="4114799" cy="381000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Цілі: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 час створення моделі годинника в учнів розвивається креативне, просторове та об'єктивне мислення; уява про роботу окремих частин; розвивається вміння діяти за чітким планом; формується поняття про комп'ютерну модель.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A5D~1\AppData\Local\Temp\Rar$DIa9544.22164\Screenshot_1.png"/>
          <p:cNvPicPr>
            <a:picLocks noChangeAspect="1" noChangeArrowheads="1"/>
          </p:cNvPicPr>
          <p:nvPr/>
        </p:nvPicPr>
        <p:blipFill>
          <a:blip r:embed="rId3"/>
          <a:srcRect l="14710" t="7616" r="11684" b="6547"/>
          <a:stretch>
            <a:fillRect/>
          </a:stretch>
        </p:blipFill>
        <p:spPr bwMode="auto">
          <a:xfrm>
            <a:off x="5583382" y="586223"/>
            <a:ext cx="3325091" cy="302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399310" y="166255"/>
            <a:ext cx="2909454" cy="1759526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uk-UA" sz="36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читання+</a:t>
            </a:r>
            <a:endParaRPr lang="uk-UA" sz="36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письмо)</a:t>
            </a:r>
            <a:endParaRPr lang="uk-UA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4849093" y="346364"/>
            <a:ext cx="4100945" cy="2258291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Українська мова,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клас: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узагальнюють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закріплюють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правильного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числівників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позначення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часу.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дисплей 5"/>
          <p:cNvSpPr/>
          <p:nvPr/>
        </p:nvSpPr>
        <p:spPr>
          <a:xfrm>
            <a:off x="5056909" y="3629891"/>
            <a:ext cx="3893127" cy="3006435"/>
          </a:xfrm>
          <a:prstGeom prst="flowChartDisplay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Створити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буклет на тему: "Образ Часу (Годинника) на прикладі вивчених творів зарубіжної літератури.  </a:t>
            </a:r>
          </a:p>
          <a:p>
            <a:pPr algn="ctr"/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іана\Desktop\photo_2020-03-02_14-22-54.jpg"/>
          <p:cNvPicPr>
            <a:picLocks noChangeAspect="1" noChangeArrowheads="1"/>
          </p:cNvPicPr>
          <p:nvPr/>
        </p:nvPicPr>
        <p:blipFill>
          <a:blip r:embed="rId2"/>
          <a:srcRect b="9020"/>
          <a:stretch>
            <a:fillRect/>
          </a:stretch>
        </p:blipFill>
        <p:spPr bwMode="auto">
          <a:xfrm>
            <a:off x="0" y="3055744"/>
            <a:ext cx="3131127" cy="380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Блок-схема: память с посл. доступом 7"/>
          <p:cNvSpPr/>
          <p:nvPr/>
        </p:nvSpPr>
        <p:spPr>
          <a:xfrm>
            <a:off x="2244437" y="2341420"/>
            <a:ext cx="3560619" cy="2438399"/>
          </a:xfrm>
          <a:prstGeom prst="flowChartMagneticTap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Повторення правил уживання числівників для позначення часу.</a:t>
            </a: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1205345" y="180109"/>
            <a:ext cx="3602182" cy="2937164"/>
          </a:xfrm>
          <a:prstGeom prst="wedgeRectCallou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Зарубіжна література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клас: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визначають роль використання «годинників»/ «часу» в літературних творах; «годинник» як художня деталь або символ часу.</a:t>
            </a:r>
            <a:endParaRPr lang="uk-UA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одним скругленным углом 2"/>
          <p:cNvSpPr/>
          <p:nvPr/>
        </p:nvSpPr>
        <p:spPr>
          <a:xfrm>
            <a:off x="5209308" y="221673"/>
            <a:ext cx="3574473" cy="2078181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Розповісти та показати однокласникам справжню цінність часу на прикладі художніх творів.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48545" y="2452255"/>
            <a:ext cx="5195455" cy="44057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Знайти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твори зарубіжних письменників, в яких використано «годинник»;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Прочитати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проаналізувати ці твори;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"круглим столом" з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ясувати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11-х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«час».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іана\Desktop\photo_2019-12-17_15-10-16.jpg"/>
          <p:cNvPicPr>
            <a:picLocks noChangeAspect="1" noChangeArrowheads="1"/>
          </p:cNvPicPr>
          <p:nvPr/>
        </p:nvPicPr>
        <p:blipFill>
          <a:blip r:embed="rId2"/>
          <a:srcRect l="2993" t="6117" b="-266"/>
          <a:stretch>
            <a:fillRect/>
          </a:stretch>
        </p:blipFill>
        <p:spPr bwMode="auto">
          <a:xfrm>
            <a:off x="1205345" y="1537855"/>
            <a:ext cx="3786091" cy="4904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ятиугольник 3"/>
          <p:cNvSpPr/>
          <p:nvPr/>
        </p:nvSpPr>
        <p:spPr>
          <a:xfrm>
            <a:off x="1385454" y="415637"/>
            <a:ext cx="3948545" cy="84512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 (інжиніринг)</a:t>
            </a:r>
            <a:endParaRPr lang="uk-UA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4987635" y="1371600"/>
            <a:ext cx="4156365" cy="3893127"/>
          </a:xfrm>
          <a:prstGeom prst="pen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Трудове 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навчання,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10-Б клас: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вчаться працювати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лобзіком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пилкою, полірувальним папером, фарбами.</a:t>
            </a:r>
            <a:endParaRPr lang="uk-UA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136071" y="221672"/>
            <a:ext cx="4031673" cy="2660073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 повинні застосувати знання до конструювання, виконати симетричні або асиметричні композиції; виконання відступаючих або наступаючих кольорів.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Лента лицом вверх 4"/>
          <p:cNvSpPr/>
          <p:nvPr/>
        </p:nvSpPr>
        <p:spPr>
          <a:xfrm>
            <a:off x="4946074" y="235527"/>
            <a:ext cx="4197926" cy="2590799"/>
          </a:xfrm>
          <a:prstGeom prst="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ирізати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 за допомогою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лобзіка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іана\Desktop\photo_2019-12-17_15-10-31.jpg"/>
          <p:cNvPicPr>
            <a:picLocks noChangeAspect="1" noChangeArrowheads="1"/>
          </p:cNvPicPr>
          <p:nvPr/>
        </p:nvPicPr>
        <p:blipFill>
          <a:blip r:embed="rId2"/>
          <a:srcRect t="21004" r="11133"/>
          <a:stretch>
            <a:fillRect/>
          </a:stretch>
        </p:blipFill>
        <p:spPr bwMode="auto">
          <a:xfrm>
            <a:off x="3616037" y="3075709"/>
            <a:ext cx="5320145" cy="3543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C:\Users\Діана\Desktop\photo_2019-12-19_11-37-04.jpg"/>
          <p:cNvPicPr>
            <a:picLocks noChangeAspect="1" noChangeArrowheads="1"/>
          </p:cNvPicPr>
          <p:nvPr/>
        </p:nvPicPr>
        <p:blipFill>
          <a:blip r:embed="rId3"/>
          <a:srcRect t="12525" r="2273" b="14141"/>
          <a:stretch>
            <a:fillRect/>
          </a:stretch>
        </p:blipFill>
        <p:spPr bwMode="auto">
          <a:xfrm>
            <a:off x="290945" y="3228108"/>
            <a:ext cx="3333712" cy="3338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іана\Desktop\photo_2019-12-15_16-58-29.jpg"/>
          <p:cNvPicPr>
            <a:picLocks noChangeAspect="1" noChangeArrowheads="1"/>
          </p:cNvPicPr>
          <p:nvPr/>
        </p:nvPicPr>
        <p:blipFill>
          <a:blip r:embed="rId2"/>
          <a:srcRect t="11494"/>
          <a:stretch>
            <a:fillRect/>
          </a:stretch>
        </p:blipFill>
        <p:spPr bwMode="auto">
          <a:xfrm>
            <a:off x="831273" y="2370746"/>
            <a:ext cx="2828059" cy="3337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ятиугольник 3"/>
          <p:cNvSpPr/>
          <p:nvPr/>
        </p:nvSpPr>
        <p:spPr>
          <a:xfrm>
            <a:off x="1080654" y="0"/>
            <a:ext cx="3713018" cy="803563"/>
          </a:xfrm>
          <a:prstGeom prst="homePlate">
            <a:avLst/>
          </a:prstGeom>
          <a:solidFill>
            <a:srgbClr val="EC5C44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(мистецтво)</a:t>
            </a:r>
            <a:endParaRPr lang="uk-UA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144981" y="180109"/>
            <a:ext cx="5999019" cy="2951018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Мистецтво,</a:t>
            </a:r>
            <a:r>
              <a:rPr lang="uk-UA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клас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досліджують історію створення годинників від доби античності до сучасності; ознайомлюються з іменами вчених, які зробили значний внесок у розвиток годинникових механізмів.</a:t>
            </a:r>
          </a:p>
          <a:p>
            <a:pPr algn="ctr"/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Діана\Desktop\photo_2019-12-15_16-58-15.jpg"/>
          <p:cNvPicPr>
            <a:picLocks noChangeAspect="1" noChangeArrowheads="1"/>
          </p:cNvPicPr>
          <p:nvPr/>
        </p:nvPicPr>
        <p:blipFill>
          <a:blip r:embed="rId3"/>
          <a:srcRect b="17521"/>
          <a:stretch>
            <a:fillRect/>
          </a:stretch>
        </p:blipFill>
        <p:spPr bwMode="auto">
          <a:xfrm>
            <a:off x="6303818" y="3540633"/>
            <a:ext cx="2840182" cy="312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Діана\Desktop\photo_2019-12-15_16-58-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6629" y="3034146"/>
            <a:ext cx="2727359" cy="3435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1288472" y="290946"/>
            <a:ext cx="4197928" cy="619298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Досліджуючи історію виникнення годинника учні зможуть проаналізувати стилі мистецтва і роль годинника тогочасного суспільства; дослідити науково-технічні досягнення у створенні годинника від сонячного до атомного.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соседними углами 5"/>
          <p:cNvSpPr/>
          <p:nvPr/>
        </p:nvSpPr>
        <p:spPr>
          <a:xfrm rot="390598">
            <a:off x="5292436" y="692728"/>
            <a:ext cx="3366655" cy="5763491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створити презентацію про історію створення годинників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зразки-експонати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сонячних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водяних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механічних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годинників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створених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2549236" y="1"/>
            <a:ext cx="6594764" cy="2881744"/>
          </a:xfrm>
          <a:prstGeom prst="flowChartPunchedTape">
            <a:avLst/>
          </a:prstGeom>
          <a:solidFill>
            <a:srgbClr val="D38A5D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Оброзотворче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мистецтво, 7 клас: 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дізнаються історію годинника, шрифтову графіку, просторову композицію з відповідними елементами; вчаться формувати дизайнерський смак до речей. </a:t>
            </a:r>
            <a:endParaRPr lang="uk-UA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іана\Desktop\photo_2020-01-12_11-48-48.jpg"/>
          <p:cNvPicPr>
            <a:picLocks noChangeAspect="1" noChangeArrowheads="1"/>
          </p:cNvPicPr>
          <p:nvPr/>
        </p:nvPicPr>
        <p:blipFill>
          <a:blip r:embed="rId2"/>
          <a:srcRect l="6322" t="381" r="528" b="-4528"/>
          <a:stretch>
            <a:fillRect/>
          </a:stretch>
        </p:blipFill>
        <p:spPr bwMode="auto">
          <a:xfrm>
            <a:off x="2133600" y="2160569"/>
            <a:ext cx="4918364" cy="4932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конечная звезда 3"/>
          <p:cNvSpPr/>
          <p:nvPr/>
        </p:nvSpPr>
        <p:spPr>
          <a:xfrm>
            <a:off x="928254" y="0"/>
            <a:ext cx="5624946" cy="5029200"/>
          </a:xfrm>
          <a:prstGeom prst="star6">
            <a:avLst/>
          </a:prstGeom>
          <a:solidFill>
            <a:srgbClr val="D38A5D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За допомогою створення моделі годинника учні розвивають креативне мислення, просторове уявлення, формують дизайнерський смак до речей.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879272" y="4585856"/>
            <a:ext cx="5084618" cy="1995054"/>
          </a:xfrm>
          <a:prstGeom prst="flowChartTerminator">
            <a:avLst/>
          </a:prstGeom>
          <a:solidFill>
            <a:srgbClr val="F83838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апис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символів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шрифтової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графіки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Хімічний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малюнок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кубізму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341418" y="318656"/>
            <a:ext cx="6802582" cy="441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Актуальність проекту: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Одним із напрямків інноваційного розвитку природничо-математичної освіти є система навчання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завдяки якій діти розвивають логічне мислення та технічну грамотність, вчаться вирішувати поставлені задачі, стають новаторами та винахідниками, розвивають креативне мислення, а також цілеспрямована пізнавальна діяльність учнів щодо формування у них умінь та навичок здійснювати наукові дослідження; навчання на основі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компетентнісного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підходу, яка орієнтована на самореалізації особистості молодого науковця. </a:t>
            </a:r>
          </a:p>
          <a:p>
            <a:pPr algn="ctr"/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08364" y="1676400"/>
            <a:ext cx="5375563" cy="47659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Стислий опис: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Завданням учасників проекту є створити хімічний годинник. Для початку учні знайомляться з означенням кута, радіуса, частинами кола, вчаться розрізняти типи кутів та визначати значення кута між сусідніми годинами; знайомляться з Періодичною таблицею Д.І. Менделєєва, хімічними елементами, їх назвами та символами; на уроках інформатики вчаться створювати моделі годинника за допомогою відповідних програм; вивчають механізм електронних та механічних годинників; формують дизайнерський смак до речей; розробляють варіанти утилізації складових годинника. На основі здобутих знань створюють годинник за допомогою підручних матеріалів.</a:t>
            </a:r>
          </a:p>
          <a:p>
            <a:pPr algn="ctr"/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апля 5"/>
          <p:cNvSpPr/>
          <p:nvPr/>
        </p:nvSpPr>
        <p:spPr>
          <a:xfrm>
            <a:off x="5250874" y="3906982"/>
            <a:ext cx="3726871" cy="2590799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Очікувані результати: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творити хімічний годинник.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91492" y="374073"/>
            <a:ext cx="4225636" cy="1108364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 (математика)</a:t>
            </a:r>
            <a:endParaRPr lang="uk-UA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5153891" y="2272145"/>
            <a:ext cx="3990109" cy="4322619"/>
          </a:xfrm>
          <a:prstGeom prst="flowChartInternalStorag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7клас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знайомляться з означенням кута, вчаться розрізняти типи кутів; розв'язують вправи на знаходження кутів, довжини кола, за відомим радіусом; розпізнають частини кутів кола ( сектор, сегмент); знаходять площу круга, та вчаться практичного застосування знаходження площі круга.</a:t>
            </a:r>
            <a:endParaRPr lang="uk-UA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іана\Desktop\photo_2019-12-17_14-56-43.jpg"/>
          <p:cNvPicPr>
            <a:picLocks noChangeAspect="1" noChangeArrowheads="1"/>
          </p:cNvPicPr>
          <p:nvPr/>
        </p:nvPicPr>
        <p:blipFill>
          <a:blip r:embed="rId2"/>
          <a:srcRect l="3638" t="6723" r="941" b="8867"/>
          <a:stretch>
            <a:fillRect/>
          </a:stretch>
        </p:blipFill>
        <p:spPr bwMode="auto">
          <a:xfrm>
            <a:off x="484909" y="1704109"/>
            <a:ext cx="4724400" cy="3131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анные 4"/>
          <p:cNvSpPr/>
          <p:nvPr/>
        </p:nvSpPr>
        <p:spPr>
          <a:xfrm>
            <a:off x="166255" y="401782"/>
            <a:ext cx="4821380" cy="5569527"/>
          </a:xfrm>
          <a:prstGeom prst="flowChartInputOutp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Цілі: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Визначають значення кута між сусідніми годинами, знаючи, що коло має 360˚; визначають значення кута між фіксованими даними на годиннику. Учні находять величину дуги кола і величину кута за відомим кутом між стрілками годинника; зображають на годиннику елементи кола (центр, радіус, дугу, довжину кола) 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Діана\Desktop\photo_2019-12-17_14-56-31.jpg"/>
          <p:cNvPicPr>
            <a:picLocks noChangeAspect="1" noChangeArrowheads="1"/>
          </p:cNvPicPr>
          <p:nvPr/>
        </p:nvPicPr>
        <p:blipFill>
          <a:blip r:embed="rId2"/>
          <a:srcRect l="2727" t="13018" r="2045" b="17819"/>
          <a:stretch>
            <a:fillRect/>
          </a:stretch>
        </p:blipFill>
        <p:spPr bwMode="auto">
          <a:xfrm>
            <a:off x="3866148" y="0"/>
            <a:ext cx="5277852" cy="32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вал 5"/>
          <p:cNvSpPr/>
          <p:nvPr/>
        </p:nvSpPr>
        <p:spPr>
          <a:xfrm>
            <a:off x="4322618" y="2951018"/>
            <a:ext cx="4613564" cy="37407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Розробити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ескіз приладу-годинник;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Здійснити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розрахунки вартості матеріалів для приладу; розмір елементів годинника.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122220" y="1108362"/>
            <a:ext cx="3089562" cy="928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Comic Sans MS" pitchFamily="66" charset="0"/>
              </a:rPr>
              <a:t>Математика</a:t>
            </a:r>
            <a:endParaRPr lang="uk-UA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52653" y="1191489"/>
            <a:ext cx="3186547" cy="9005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chemeClr val="tx1"/>
                </a:solidFill>
                <a:latin typeface="Comic Sans MS" pitchFamily="66" charset="0"/>
              </a:rPr>
              <a:t>Оброзотворче</a:t>
            </a:r>
            <a:r>
              <a:rPr lang="uk-UA" sz="3200" b="1" dirty="0" smtClean="0">
                <a:solidFill>
                  <a:schemeClr val="tx1"/>
                </a:solidFill>
                <a:latin typeface="Comic Sans MS" pitchFamily="66" charset="0"/>
              </a:rPr>
              <a:t> мистецтво</a:t>
            </a:r>
            <a:endParaRPr lang="uk-UA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97782" y="2590802"/>
            <a:ext cx="2396836" cy="7758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Comic Sans MS" pitchFamily="66" charset="0"/>
              </a:rPr>
              <a:t>Мистецтво</a:t>
            </a:r>
            <a:endParaRPr lang="uk-UA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09999" y="5569528"/>
            <a:ext cx="2396836" cy="8866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Comic Sans MS" pitchFamily="66" charset="0"/>
              </a:rPr>
              <a:t>Трудове навчання</a:t>
            </a:r>
            <a:endParaRPr lang="uk-UA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38945" y="166256"/>
            <a:ext cx="3172691" cy="7481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Comic Sans MS" pitchFamily="66" charset="0"/>
              </a:rPr>
              <a:t>Інформатика</a:t>
            </a:r>
            <a:endParaRPr lang="uk-UA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22219" y="5569528"/>
            <a:ext cx="2396836" cy="914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Comic Sans MS" pitchFamily="66" charset="0"/>
              </a:rPr>
              <a:t>Екологія</a:t>
            </a:r>
            <a:endParaRPr lang="uk-UA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3675" y="2563090"/>
            <a:ext cx="2396836" cy="8866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Comic Sans MS" pitchFamily="66" charset="0"/>
              </a:rPr>
              <a:t>Фізика</a:t>
            </a:r>
            <a:endParaRPr lang="uk-UA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80655" y="4059380"/>
            <a:ext cx="2369127" cy="92825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Comic Sans MS" pitchFamily="66" charset="0"/>
              </a:rPr>
              <a:t>Хімія</a:t>
            </a:r>
            <a:endParaRPr lang="uk-UA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97782" y="5444836"/>
            <a:ext cx="2396836" cy="108065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chemeClr val="tx1"/>
                </a:solidFill>
                <a:latin typeface="Comic Sans MS" pitchFamily="66" charset="0"/>
              </a:rPr>
              <a:t>Зарубіжналітература</a:t>
            </a:r>
            <a:endParaRPr lang="uk-UA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25490" y="4128656"/>
            <a:ext cx="2396836" cy="8866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Comic Sans MS" pitchFamily="66" charset="0"/>
              </a:rPr>
              <a:t>Українська мова</a:t>
            </a:r>
            <a:endParaRPr lang="uk-UA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643745" y="2008910"/>
            <a:ext cx="2729346" cy="33805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Складові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STEM</a:t>
            </a:r>
            <a:r>
              <a:rPr lang="uk-UA" sz="32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-проекту</a:t>
            </a:r>
            <a:endParaRPr lang="uk-UA" sz="32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Діана\Desktop\photo_2019-12-19_11-41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0423" y="3089564"/>
            <a:ext cx="4063468" cy="3044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253345" y="166256"/>
            <a:ext cx="4641273" cy="28678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Хімія, 7 клас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учні знайомляться з Періодичною таблицею Д.І. Менделєєва, хімічними елементами, їх назвами та символами; відносними атомними масами та порядковим номером.</a:t>
            </a: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094509" y="1163781"/>
            <a:ext cx="3034145" cy="92825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(науки)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1302328" y="3117274"/>
            <a:ext cx="3408218" cy="3463636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Цілі: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 допомогою практичного використання годинника учні зможуть швидше та краще засвоїти знання щодо хімічних елементів, їх назв, символів, порядкових номерів.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іана\Desktop\photo_2019-12-19_11-37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3673" y="3713018"/>
            <a:ext cx="4461163" cy="314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Діана\Desktop\photo_2019-12-19_11-37-22.jpg"/>
          <p:cNvPicPr>
            <a:picLocks noChangeAspect="1" noChangeArrowheads="1"/>
          </p:cNvPicPr>
          <p:nvPr/>
        </p:nvPicPr>
        <p:blipFill>
          <a:blip r:embed="rId3"/>
          <a:srcRect l="101" r="18139"/>
          <a:stretch>
            <a:fillRect/>
          </a:stretch>
        </p:blipFill>
        <p:spPr bwMode="auto">
          <a:xfrm>
            <a:off x="4959928" y="0"/>
            <a:ext cx="4184072" cy="3602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вал 3"/>
          <p:cNvSpPr/>
          <p:nvPr/>
        </p:nvSpPr>
        <p:spPr>
          <a:xfrm>
            <a:off x="983673" y="0"/>
            <a:ext cx="4308762" cy="39762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Завдання: 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ибрати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Періодичної таблиці хімічні елементи з порядковими номерами, що відповідатимуть циферблату годинника. 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іана\Desktop\photo_2019-12-30_16-33-54.jpg"/>
          <p:cNvPicPr>
            <a:picLocks noChangeAspect="1" noChangeArrowheads="1"/>
          </p:cNvPicPr>
          <p:nvPr/>
        </p:nvPicPr>
        <p:blipFill>
          <a:blip r:embed="rId4"/>
          <a:srcRect l="11818" r="13485"/>
          <a:stretch>
            <a:fillRect/>
          </a:stretch>
        </p:blipFill>
        <p:spPr bwMode="auto">
          <a:xfrm>
            <a:off x="5472547" y="3366655"/>
            <a:ext cx="3477237" cy="34913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872836" y="-1"/>
            <a:ext cx="3823855" cy="6858001"/>
          </a:xfrm>
          <a:prstGeom prst="horizontalScroll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Фізика,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7 клас: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формують уявлення про методи наукового дослідження, знайомляться з  найпоширенішими рухами в природі і техніці - обертальним та коливальним рухами, їх основними характеристиками.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10 клас: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узагальнюють знання учнів про особливості руху по колу.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 rot="387094">
            <a:off x="4655777" y="767821"/>
            <a:ext cx="4215769" cy="5820153"/>
          </a:xfrm>
          <a:prstGeom prst="round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Цілі: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Учні мають змогу дослідити дію фізичних приладів для вимірювання часу (годинника); дослідити спільні риси між коливальними та обертальними рухами. </a:t>
            </a:r>
          </a:p>
          <a:p>
            <a:pPr algn="ctr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Ознайомити учнів з природою криволінійного руху фізичними величинами, що характеризують цей рух. Поглибити знання учнів про механічний рух, увівши поняття про криволінійну траєкторію. Показати різноманітність рухів та взаємообумовленість механічних явищ.</a:t>
            </a:r>
          </a:p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іана\Desktop\photo_2020-02-05_10-25-01.jpg"/>
          <p:cNvPicPr>
            <a:picLocks noChangeAspect="1" noChangeArrowheads="1"/>
          </p:cNvPicPr>
          <p:nvPr/>
        </p:nvPicPr>
        <p:blipFill>
          <a:blip r:embed="rId2"/>
          <a:srcRect l="24923" t="38182" r="27350" b="32525"/>
          <a:stretch>
            <a:fillRect/>
          </a:stretch>
        </p:blipFill>
        <p:spPr bwMode="auto">
          <a:xfrm>
            <a:off x="1081610" y="332511"/>
            <a:ext cx="4126552" cy="3380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 rot="354435">
            <a:off x="4141914" y="952498"/>
            <a:ext cx="4903533" cy="56682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Дослідити </a:t>
            </a: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чому рух по колу є рівномірним і водночас прискореним та чи залежить модуль прискорення від часу;</a:t>
            </a:r>
            <a:endParaRPr lang="en-US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Встановити </a:t>
            </a: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годинниковий механізм;</a:t>
            </a:r>
          </a:p>
          <a:p>
            <a:pPr algn="ctr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Дослідити </a:t>
            </a:r>
            <a:r>
              <a:rPr lang="uk-U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чому рух по колу є рівномірним і водночас прискореним та чи залежить модуль прискорення від часу.</a:t>
            </a:r>
          </a:p>
          <a:p>
            <a:pPr algn="ctr"/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1496289" y="207817"/>
            <a:ext cx="6705602" cy="2673927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Біологія. Екологія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клас: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дізнаються про раціональне використання природних ресурсів в рамкам збалансованого розвитку.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6873" y="6206836"/>
            <a:ext cx="5223164" cy="44334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Comic Sans MS" pitchFamily="66" charset="0"/>
              </a:rPr>
              <a:t>Вчитель: </a:t>
            </a:r>
            <a:r>
              <a:rPr lang="uk-UA" sz="2000" b="1" dirty="0" err="1" smtClean="0">
                <a:latin typeface="Comic Sans MS" pitchFamily="66" charset="0"/>
              </a:rPr>
              <a:t>Бриндзя</a:t>
            </a:r>
            <a:r>
              <a:rPr lang="uk-UA" sz="2000" b="1" dirty="0" smtClean="0">
                <a:latin typeface="Comic Sans MS" pitchFamily="66" charset="0"/>
              </a:rPr>
              <a:t> Ірина </a:t>
            </a:r>
            <a:r>
              <a:rPr lang="uk-UA" sz="2000" b="1" dirty="0" err="1" smtClean="0">
                <a:latin typeface="Comic Sans MS" pitchFamily="66" charset="0"/>
              </a:rPr>
              <a:t>Володимиріна</a:t>
            </a:r>
            <a:endParaRPr lang="uk-UA" sz="2000" b="1" dirty="0">
              <a:latin typeface="Comic Sans MS" pitchFamily="66" charset="0"/>
            </a:endParaRPr>
          </a:p>
        </p:txBody>
      </p:sp>
      <p:pic>
        <p:nvPicPr>
          <p:cNvPr id="2051" name="Picture 3" descr="C:\Users\Діана\Desktop\viber_image_2019-12-30_09-37-48.jpg"/>
          <p:cNvPicPr>
            <a:picLocks noChangeAspect="1" noChangeArrowheads="1"/>
          </p:cNvPicPr>
          <p:nvPr/>
        </p:nvPicPr>
        <p:blipFill>
          <a:blip r:embed="rId2"/>
          <a:srcRect t="7845" b="34243"/>
          <a:stretch>
            <a:fillRect/>
          </a:stretch>
        </p:blipFill>
        <p:spPr bwMode="auto">
          <a:xfrm>
            <a:off x="1440872" y="3338629"/>
            <a:ext cx="7273636" cy="2369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іана\Desktop\viber_image_2019-12-30_09-37-45.jpg"/>
          <p:cNvPicPr>
            <a:picLocks noChangeAspect="1" noChangeArrowheads="1"/>
          </p:cNvPicPr>
          <p:nvPr/>
        </p:nvPicPr>
        <p:blipFill>
          <a:blip r:embed="rId2" cstate="print"/>
          <a:srcRect t="11395" b="18702"/>
          <a:stretch>
            <a:fillRect/>
          </a:stretch>
        </p:blipFill>
        <p:spPr bwMode="auto">
          <a:xfrm>
            <a:off x="5560868" y="235527"/>
            <a:ext cx="3389168" cy="3158837"/>
          </a:xfrm>
          <a:prstGeom prst="rect">
            <a:avLst/>
          </a:prstGeom>
          <a:noFill/>
        </p:spPr>
      </p:pic>
      <p:sp>
        <p:nvSpPr>
          <p:cNvPr id="4" name="Блок-схема: документ 3"/>
          <p:cNvSpPr/>
          <p:nvPr/>
        </p:nvSpPr>
        <p:spPr>
          <a:xfrm>
            <a:off x="1191492" y="207817"/>
            <a:ext cx="4225636" cy="3740727"/>
          </a:xfrm>
          <a:prstGeom prst="flowChartDocument">
            <a:avLst/>
          </a:prstGeo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Учні навчаються пояснювати та моделювати способи утилізації побутових та промислових відходів; на прикладі власноруч розроблених контейнерів учні навчаться правильно сортувати сміття.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 rot="290147">
            <a:off x="3403253" y="3447343"/>
            <a:ext cx="5569528" cy="3463667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Розробити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варіанти утилізації складових годинника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Створити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презентацію про необхідність утилізації відходів;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Створити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буклет про те, як правильно сортувати сміття.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968</Words>
  <Application>Microsoft Office PowerPoint</Application>
  <PresentationFormat>Экран (4:3)</PresentationFormat>
  <Paragraphs>96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STEM-проект “Хімічний годинник”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Діана</cp:lastModifiedBy>
  <cp:revision>63</cp:revision>
  <dcterms:created xsi:type="dcterms:W3CDTF">2019-02-21T15:01:25Z</dcterms:created>
  <dcterms:modified xsi:type="dcterms:W3CDTF">2020-03-02T15:18:48Z</dcterms:modified>
</cp:coreProperties>
</file>